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12" r:id="rId1"/>
  </p:sldMasterIdLst>
  <p:handoutMasterIdLst>
    <p:handoutMasterId r:id="rId3"/>
  </p:handoutMasterIdLst>
  <p:sldIdLst>
    <p:sldId id="256" r:id="rId2"/>
  </p:sldIdLst>
  <p:sldSz cx="42062400" cy="32918400"/>
  <p:notesSz cx="7315200" cy="9601200"/>
  <p:embeddedFontLst>
    <p:embeddedFont>
      <p:font typeface="Aptos Narrow" panose="020B0004020202020204" pitchFamily="34" charset="0"/>
      <p:regular r:id="rId4"/>
      <p:bold r:id="rId5"/>
      <p:italic r:id="rId6"/>
      <p:boldItalic r:id="rId7"/>
    </p:embeddedFont>
    <p:embeddedFont>
      <p:font typeface="Quattrocento" panose="02020502030000000404" pitchFamily="18" charset="0"/>
      <p:regular r:id="rId8"/>
      <p:bold r:id="rId9"/>
    </p:embeddedFont>
    <p:embeddedFont>
      <p:font typeface="Quattrocento Sans" panose="020B05020500000200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en-US"/>
    </a:defPPr>
    <a:lvl1pPr marL="0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1pPr>
    <a:lvl2pPr marL="1788608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2pPr>
    <a:lvl3pPr marL="3577216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3pPr>
    <a:lvl4pPr marL="5365824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4pPr>
    <a:lvl5pPr marL="7154437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5pPr>
    <a:lvl6pPr marL="8943045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6pPr>
    <a:lvl7pPr marL="10731656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7pPr>
    <a:lvl8pPr marL="12520263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8pPr>
    <a:lvl9pPr marL="14308872" algn="l" defTabSz="3577216" rtl="0" eaLnBrk="1" latinLnBrk="0" hangingPunct="1">
      <a:defRPr sz="70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Delre" initials="JD" lastIdx="0" clrIdx="0">
    <p:extLst>
      <p:ext uri="{19B8F6BF-5375-455C-9EA6-DF929625EA0E}">
        <p15:presenceInfo xmlns:p15="http://schemas.microsoft.com/office/powerpoint/2012/main" userId="Justin Del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96A1B"/>
    <a:srgbClr val="797B7E"/>
    <a:srgbClr val="F2B331"/>
    <a:srgbClr val="3CC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875" autoAdjust="0"/>
    <p:restoredTop sz="94710" autoAdjust="0"/>
  </p:normalViewPr>
  <p:slideViewPr>
    <p:cSldViewPr>
      <p:cViewPr>
        <p:scale>
          <a:sx n="33" d="100"/>
          <a:sy n="33" d="100"/>
        </p:scale>
        <p:origin x="2956" y="52"/>
      </p:cViewPr>
      <p:guideLst>
        <p:guide orient="horz" pos="10368"/>
        <p:guide pos="13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heme" Target="theme/theme1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commentAuthors" Target="commentAuthors.xml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7" tIns="48323" rIns="96647" bIns="48323" rtlCol="0"/>
          <a:lstStyle>
            <a:defPPr>
              <a:defRPr kern="1200"/>
            </a:defPPr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6647" tIns="48323" rIns="96647" bIns="48323" rtlCol="0"/>
          <a:lstStyle>
            <a:defPPr>
              <a:defRPr kern="1200"/>
            </a:defPPr>
            <a:lvl1pPr algn="r">
              <a:defRPr sz="1300"/>
            </a:lvl1pPr>
          </a:lstStyle>
          <a:p>
            <a:fld id="{302F586B-0015-43FB-918D-31E1A09780E3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6647" tIns="48323" rIns="96647" bIns="48323" rtlCol="0" anchor="b"/>
          <a:lstStyle>
            <a:defPPr>
              <a:defRPr kern="1200"/>
            </a:defPPr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6647" tIns="48323" rIns="96647" bIns="48323" rtlCol="0" anchor="b"/>
          <a:lstStyle>
            <a:defPPr>
              <a:defRPr kern="1200"/>
            </a:defPPr>
            <a:lvl1pPr algn="r">
              <a:defRPr sz="13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8311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0484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641" y="21153137"/>
            <a:ext cx="35753041" cy="6537960"/>
          </a:xfrm>
        </p:spPr>
        <p:txBody>
          <a:bodyPr anchor="t"/>
          <a:lstStyle>
            <a:defPPr>
              <a:defRPr kern="1200"/>
            </a:defPPr>
            <a:lvl1pPr algn="l">
              <a:defRPr sz="1558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2641" y="13952225"/>
            <a:ext cx="35753041" cy="720089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7744">
                <a:solidFill>
                  <a:schemeClr val="tx1">
                    <a:tint val="75000"/>
                  </a:schemeClr>
                </a:solidFill>
              </a:defRPr>
            </a:lvl1pPr>
            <a:lvl2pPr marL="1774213" indent="0">
              <a:buNone/>
              <a:defRPr sz="6989">
                <a:solidFill>
                  <a:schemeClr val="tx1">
                    <a:tint val="75000"/>
                  </a:schemeClr>
                </a:solidFill>
              </a:defRPr>
            </a:lvl2pPr>
            <a:lvl3pPr marL="3548426" indent="0">
              <a:buNone/>
              <a:defRPr sz="6233">
                <a:solidFill>
                  <a:schemeClr val="tx1">
                    <a:tint val="75000"/>
                  </a:schemeClr>
                </a:solidFill>
              </a:defRPr>
            </a:lvl3pPr>
            <a:lvl4pPr marL="5322639" indent="0">
              <a:buNone/>
              <a:defRPr sz="5478">
                <a:solidFill>
                  <a:schemeClr val="tx1">
                    <a:tint val="75000"/>
                  </a:schemeClr>
                </a:solidFill>
              </a:defRPr>
            </a:lvl4pPr>
            <a:lvl5pPr marL="7096853" indent="0">
              <a:buNone/>
              <a:defRPr sz="5478">
                <a:solidFill>
                  <a:schemeClr val="tx1">
                    <a:tint val="75000"/>
                  </a:schemeClr>
                </a:solidFill>
              </a:defRPr>
            </a:lvl5pPr>
            <a:lvl6pPr marL="8871067" indent="0">
              <a:buNone/>
              <a:defRPr sz="5478">
                <a:solidFill>
                  <a:schemeClr val="tx1">
                    <a:tint val="75000"/>
                  </a:schemeClr>
                </a:solidFill>
              </a:defRPr>
            </a:lvl6pPr>
            <a:lvl7pPr marL="10645283" indent="0">
              <a:buNone/>
              <a:defRPr sz="5478">
                <a:solidFill>
                  <a:schemeClr val="tx1">
                    <a:tint val="75000"/>
                  </a:schemeClr>
                </a:solidFill>
              </a:defRPr>
            </a:lvl7pPr>
            <a:lvl8pPr marL="12419496" indent="0">
              <a:buNone/>
              <a:defRPr sz="5478">
                <a:solidFill>
                  <a:schemeClr val="tx1">
                    <a:tint val="75000"/>
                  </a:schemeClr>
                </a:solidFill>
              </a:defRPr>
            </a:lvl8pPr>
            <a:lvl9pPr marL="14193711" indent="0">
              <a:buNone/>
              <a:defRPr sz="54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6223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2057" y="24582122"/>
            <a:ext cx="90507184" cy="69517264"/>
          </a:xfrm>
        </p:spPr>
        <p:txBody>
          <a:bodyPr/>
          <a:lstStyle>
            <a:defPPr>
              <a:defRPr kern="1200"/>
            </a:defPPr>
            <a:lvl1pPr>
              <a:defRPr sz="10861"/>
            </a:lvl1pPr>
            <a:lvl2pPr>
              <a:defRPr sz="9350"/>
            </a:lvl2pPr>
            <a:lvl3pPr>
              <a:defRPr sz="7744"/>
            </a:lvl3pPr>
            <a:lvl4pPr>
              <a:defRPr sz="6989"/>
            </a:lvl4pPr>
            <a:lvl5pPr>
              <a:defRPr sz="6989"/>
            </a:lvl5pPr>
            <a:lvl6pPr>
              <a:defRPr sz="6989"/>
            </a:lvl6pPr>
            <a:lvl7pPr>
              <a:defRPr sz="6989"/>
            </a:lvl7pPr>
            <a:lvl8pPr>
              <a:defRPr sz="6989"/>
            </a:lvl8pPr>
            <a:lvl9pPr>
              <a:defRPr sz="69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00282" y="24582122"/>
            <a:ext cx="90507184" cy="69517264"/>
          </a:xfrm>
        </p:spPr>
        <p:txBody>
          <a:bodyPr/>
          <a:lstStyle>
            <a:defPPr>
              <a:defRPr kern="1200"/>
            </a:defPPr>
            <a:lvl1pPr>
              <a:defRPr sz="10861"/>
            </a:lvl1pPr>
            <a:lvl2pPr>
              <a:defRPr sz="9350"/>
            </a:lvl2pPr>
            <a:lvl3pPr>
              <a:defRPr sz="7744"/>
            </a:lvl3pPr>
            <a:lvl4pPr>
              <a:defRPr sz="6989"/>
            </a:lvl4pPr>
            <a:lvl5pPr>
              <a:defRPr sz="6989"/>
            </a:lvl5pPr>
            <a:lvl6pPr>
              <a:defRPr sz="6989"/>
            </a:lvl6pPr>
            <a:lvl7pPr>
              <a:defRPr sz="6989"/>
            </a:lvl7pPr>
            <a:lvl8pPr>
              <a:defRPr sz="6989"/>
            </a:lvl8pPr>
            <a:lvl9pPr>
              <a:defRPr sz="69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7702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122" y="1318263"/>
            <a:ext cx="37856159" cy="5486400"/>
          </a:xfrm>
        </p:spPr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120" y="7368544"/>
            <a:ext cx="18584864" cy="307085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9350" b="1"/>
            </a:lvl1pPr>
            <a:lvl2pPr marL="1774213" indent="0">
              <a:buNone/>
              <a:defRPr sz="7744" b="1"/>
            </a:lvl2pPr>
            <a:lvl3pPr marL="3548426" indent="0">
              <a:buNone/>
              <a:defRPr sz="6989" b="1"/>
            </a:lvl3pPr>
            <a:lvl4pPr marL="5322639" indent="0">
              <a:buNone/>
              <a:defRPr sz="6233" b="1"/>
            </a:lvl4pPr>
            <a:lvl5pPr marL="7096853" indent="0">
              <a:buNone/>
              <a:defRPr sz="6233" b="1"/>
            </a:lvl5pPr>
            <a:lvl6pPr marL="8871067" indent="0">
              <a:buNone/>
              <a:defRPr sz="6233" b="1"/>
            </a:lvl6pPr>
            <a:lvl7pPr marL="10645283" indent="0">
              <a:buNone/>
              <a:defRPr sz="6233" b="1"/>
            </a:lvl7pPr>
            <a:lvl8pPr marL="12419496" indent="0">
              <a:buNone/>
              <a:defRPr sz="6233" b="1"/>
            </a:lvl8pPr>
            <a:lvl9pPr marL="14193711" indent="0">
              <a:buNone/>
              <a:defRPr sz="62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120" y="10439401"/>
            <a:ext cx="18584864" cy="18966183"/>
          </a:xfrm>
        </p:spPr>
        <p:txBody>
          <a:bodyPr/>
          <a:lstStyle>
            <a:defPPr>
              <a:defRPr kern="1200"/>
            </a:defPPr>
            <a:lvl1pPr>
              <a:defRPr sz="9350"/>
            </a:lvl1pPr>
            <a:lvl2pPr>
              <a:defRPr sz="7744"/>
            </a:lvl2pPr>
            <a:lvl3pPr>
              <a:defRPr sz="6989"/>
            </a:lvl3pPr>
            <a:lvl4pPr>
              <a:defRPr sz="6233"/>
            </a:lvl4pPr>
            <a:lvl5pPr>
              <a:defRPr sz="6233"/>
            </a:lvl5pPr>
            <a:lvl6pPr>
              <a:defRPr sz="6233"/>
            </a:lvl6pPr>
            <a:lvl7pPr>
              <a:defRPr sz="6233"/>
            </a:lvl7pPr>
            <a:lvl8pPr>
              <a:defRPr sz="6233"/>
            </a:lvl8pPr>
            <a:lvl9pPr>
              <a:defRPr sz="62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367117" y="7368544"/>
            <a:ext cx="18592165" cy="307085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9350" b="1"/>
            </a:lvl1pPr>
            <a:lvl2pPr marL="1774213" indent="0">
              <a:buNone/>
              <a:defRPr sz="7744" b="1"/>
            </a:lvl2pPr>
            <a:lvl3pPr marL="3548426" indent="0">
              <a:buNone/>
              <a:defRPr sz="6989" b="1"/>
            </a:lvl3pPr>
            <a:lvl4pPr marL="5322639" indent="0">
              <a:buNone/>
              <a:defRPr sz="6233" b="1"/>
            </a:lvl4pPr>
            <a:lvl5pPr marL="7096853" indent="0">
              <a:buNone/>
              <a:defRPr sz="6233" b="1"/>
            </a:lvl5pPr>
            <a:lvl6pPr marL="8871067" indent="0">
              <a:buNone/>
              <a:defRPr sz="6233" b="1"/>
            </a:lvl6pPr>
            <a:lvl7pPr marL="10645283" indent="0">
              <a:buNone/>
              <a:defRPr sz="6233" b="1"/>
            </a:lvl7pPr>
            <a:lvl8pPr marL="12419496" indent="0">
              <a:buNone/>
              <a:defRPr sz="6233" b="1"/>
            </a:lvl8pPr>
            <a:lvl9pPr marL="14193711" indent="0">
              <a:buNone/>
              <a:defRPr sz="62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367117" y="10439401"/>
            <a:ext cx="18592165" cy="18966183"/>
          </a:xfrm>
        </p:spPr>
        <p:txBody>
          <a:bodyPr/>
          <a:lstStyle>
            <a:defPPr>
              <a:defRPr kern="1200"/>
            </a:defPPr>
            <a:lvl1pPr>
              <a:defRPr sz="9350"/>
            </a:lvl1pPr>
            <a:lvl2pPr>
              <a:defRPr sz="7744"/>
            </a:lvl2pPr>
            <a:lvl3pPr>
              <a:defRPr sz="6989"/>
            </a:lvl3pPr>
            <a:lvl4pPr>
              <a:defRPr sz="6233"/>
            </a:lvl4pPr>
            <a:lvl5pPr>
              <a:defRPr sz="6233"/>
            </a:lvl5pPr>
            <a:lvl6pPr>
              <a:defRPr sz="6233"/>
            </a:lvl6pPr>
            <a:lvl7pPr>
              <a:defRPr sz="6233"/>
            </a:lvl7pPr>
            <a:lvl8pPr>
              <a:defRPr sz="6233"/>
            </a:lvl8pPr>
            <a:lvl9pPr>
              <a:defRPr sz="62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2743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8416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618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128" y="1310640"/>
            <a:ext cx="13838239" cy="5577840"/>
          </a:xfrm>
        </p:spPr>
        <p:txBody>
          <a:bodyPr anchor="b"/>
          <a:lstStyle>
            <a:defPPr>
              <a:defRPr kern="1200"/>
            </a:defPPr>
            <a:lvl1pPr algn="l">
              <a:defRPr sz="774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45229" y="1310641"/>
            <a:ext cx="23514050" cy="28094942"/>
          </a:xfrm>
        </p:spPr>
        <p:txBody>
          <a:bodyPr/>
          <a:lstStyle>
            <a:defPPr>
              <a:defRPr kern="1200"/>
            </a:defPPr>
            <a:lvl1pPr>
              <a:defRPr sz="12466"/>
            </a:lvl1pPr>
            <a:lvl2pPr>
              <a:defRPr sz="10861"/>
            </a:lvl2pPr>
            <a:lvl3pPr>
              <a:defRPr sz="9350"/>
            </a:lvl3pPr>
            <a:lvl4pPr>
              <a:defRPr sz="7744"/>
            </a:lvl4pPr>
            <a:lvl5pPr>
              <a:defRPr sz="7744"/>
            </a:lvl5pPr>
            <a:lvl6pPr>
              <a:defRPr sz="7744"/>
            </a:lvl6pPr>
            <a:lvl7pPr>
              <a:defRPr sz="7744"/>
            </a:lvl7pPr>
            <a:lvl8pPr>
              <a:defRPr sz="7744"/>
            </a:lvl8pPr>
            <a:lvl9pPr>
              <a:defRPr sz="77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3128" y="6888482"/>
            <a:ext cx="13838239" cy="22517103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5478"/>
            </a:lvl1pPr>
            <a:lvl2pPr marL="1774213" indent="0">
              <a:buNone/>
              <a:defRPr sz="4628"/>
            </a:lvl2pPr>
            <a:lvl3pPr marL="3548426" indent="0">
              <a:buNone/>
              <a:defRPr sz="3872"/>
            </a:lvl3pPr>
            <a:lvl4pPr marL="5322639" indent="0">
              <a:buNone/>
              <a:defRPr sz="3494"/>
            </a:lvl4pPr>
            <a:lvl5pPr marL="7096853" indent="0">
              <a:buNone/>
              <a:defRPr sz="3494"/>
            </a:lvl5pPr>
            <a:lvl6pPr marL="8871067" indent="0">
              <a:buNone/>
              <a:defRPr sz="3494"/>
            </a:lvl6pPr>
            <a:lvl7pPr marL="10645283" indent="0">
              <a:buNone/>
              <a:defRPr sz="3494"/>
            </a:lvl7pPr>
            <a:lvl8pPr marL="12419496" indent="0">
              <a:buNone/>
              <a:defRPr sz="3494"/>
            </a:lvl8pPr>
            <a:lvl9pPr marL="14193711" indent="0">
              <a:buNone/>
              <a:defRPr sz="349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3981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4526" y="23042881"/>
            <a:ext cx="25237441" cy="2720343"/>
          </a:xfrm>
        </p:spPr>
        <p:txBody>
          <a:bodyPr anchor="b"/>
          <a:lstStyle>
            <a:defPPr>
              <a:defRPr kern="1200"/>
            </a:defPPr>
            <a:lvl1pPr algn="l">
              <a:defRPr sz="774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44526" y="2941321"/>
            <a:ext cx="25237441" cy="19751039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2466"/>
            </a:lvl1pPr>
            <a:lvl2pPr marL="1774213" indent="0">
              <a:buNone/>
              <a:defRPr sz="10861"/>
            </a:lvl2pPr>
            <a:lvl3pPr marL="3548426" indent="0">
              <a:buNone/>
              <a:defRPr sz="9350"/>
            </a:lvl3pPr>
            <a:lvl4pPr marL="5322639" indent="0">
              <a:buNone/>
              <a:defRPr sz="7744"/>
            </a:lvl4pPr>
            <a:lvl5pPr marL="7096853" indent="0">
              <a:buNone/>
              <a:defRPr sz="7744"/>
            </a:lvl5pPr>
            <a:lvl6pPr marL="8871067" indent="0">
              <a:buNone/>
              <a:defRPr sz="7744"/>
            </a:lvl6pPr>
            <a:lvl7pPr marL="10645283" indent="0">
              <a:buNone/>
              <a:defRPr sz="7744"/>
            </a:lvl7pPr>
            <a:lvl8pPr marL="12419496" indent="0">
              <a:buNone/>
              <a:defRPr sz="7744"/>
            </a:lvl8pPr>
            <a:lvl9pPr marL="14193711" indent="0">
              <a:buNone/>
              <a:defRPr sz="774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4526" y="25763224"/>
            <a:ext cx="25237441" cy="3863337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5478"/>
            </a:lvl1pPr>
            <a:lvl2pPr marL="1774213" indent="0">
              <a:buNone/>
              <a:defRPr sz="4628"/>
            </a:lvl2pPr>
            <a:lvl3pPr marL="3548426" indent="0">
              <a:buNone/>
              <a:defRPr sz="3872"/>
            </a:lvl3pPr>
            <a:lvl4pPr marL="5322639" indent="0">
              <a:buNone/>
              <a:defRPr sz="3494"/>
            </a:lvl4pPr>
            <a:lvl5pPr marL="7096853" indent="0">
              <a:buNone/>
              <a:defRPr sz="3494"/>
            </a:lvl5pPr>
            <a:lvl6pPr marL="8871067" indent="0">
              <a:buNone/>
              <a:defRPr sz="3494"/>
            </a:lvl6pPr>
            <a:lvl7pPr marL="10645283" indent="0">
              <a:buNone/>
              <a:defRPr sz="3494"/>
            </a:lvl7pPr>
            <a:lvl8pPr marL="12419496" indent="0">
              <a:buNone/>
              <a:defRPr sz="3494"/>
            </a:lvl8pPr>
            <a:lvl9pPr marL="14193711" indent="0">
              <a:buNone/>
              <a:defRPr sz="349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8135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3177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6378625" y="4221482"/>
            <a:ext cx="45428851" cy="89877900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2063" y="4221482"/>
            <a:ext cx="135585519" cy="89877900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9622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122" y="1318263"/>
            <a:ext cx="37856159" cy="5486400"/>
          </a:xfrm>
          <a:prstGeom prst="rect">
            <a:avLst/>
          </a:prstGeom>
        </p:spPr>
        <p:txBody>
          <a:bodyPr vert="horz" lIns="375729" tIns="187871" rIns="375729" bIns="187871" rtlCol="0" anchor="ctr">
            <a:normAutofit/>
          </a:bodyPr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122" y="7680962"/>
            <a:ext cx="37856159" cy="21724624"/>
          </a:xfrm>
          <a:prstGeom prst="rect">
            <a:avLst/>
          </a:prstGeom>
        </p:spPr>
        <p:txBody>
          <a:bodyPr vert="horz" lIns="375729" tIns="187871" rIns="375729" bIns="187871" rtlCol="0">
            <a:normAutofit/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120" y="30510498"/>
            <a:ext cx="9814560" cy="175260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defPPr>
              <a:defRPr kern="1200"/>
            </a:defPPr>
            <a:lvl1pPr algn="l">
              <a:defRPr sz="46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71321" y="30510498"/>
            <a:ext cx="13319760" cy="175260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defPPr>
              <a:defRPr kern="1200"/>
            </a:defPPr>
            <a:lvl1pPr algn="ctr">
              <a:defRPr sz="46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144721" y="30510498"/>
            <a:ext cx="9814560" cy="175260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defPPr>
              <a:defRPr kern="1200"/>
            </a:defPPr>
            <a:lvl1pPr algn="r">
              <a:defRPr sz="46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10910358" y="16541221"/>
            <a:ext cx="14274800" cy="3772958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38697958" y="16541221"/>
            <a:ext cx="14274800" cy="377295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6657446" y="33426401"/>
            <a:ext cx="28747508" cy="1447800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6657446" y="33997900"/>
            <a:ext cx="210312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306">
                <a:solidFill>
                  <a:srgbClr val="808080"/>
                </a:solidFill>
              </a:rPr>
              <a:t>Template ID: concludingcider  Size: 48x36</a:t>
            </a:r>
          </a:p>
        </p:txBody>
      </p:sp>
    </p:spTree>
    <p:extLst>
      <p:ext uri="{BB962C8B-B14F-4D97-AF65-F5344CB8AC3E}">
        <p14:creationId xmlns:p14="http://schemas.microsoft.com/office/powerpoint/2010/main" val="422247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ransition/>
  <p:txStyles>
    <p:titleStyle>
      <a:defPPr>
        <a:defRPr kern="1200"/>
      </a:defPPr>
      <a:lvl1pPr algn="ctr" defTabSz="3548426" rtl="0" eaLnBrk="1" latinLnBrk="0" hangingPunct="1">
        <a:spcBef>
          <a:spcPct val="0"/>
        </a:spcBef>
        <a:buNone/>
        <a:defRPr sz="170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/>
      </a:defPPr>
      <a:lvl1pPr marL="1330661" indent="-1330661" algn="l" defTabSz="3548426" rtl="0" eaLnBrk="1" latinLnBrk="0" hangingPunct="1">
        <a:spcBef>
          <a:spcPct val="20000"/>
        </a:spcBef>
        <a:buFont typeface="Arial" pitchFamily="34" charset="0"/>
        <a:buChar char="•"/>
        <a:defRPr sz="12466" kern="1200">
          <a:solidFill>
            <a:schemeClr val="tx1"/>
          </a:solidFill>
          <a:latin typeface="+mn-lt"/>
          <a:ea typeface="+mn-ea"/>
          <a:cs typeface="+mn-cs"/>
        </a:defRPr>
      </a:lvl1pPr>
      <a:lvl2pPr marL="2883101" indent="-1108888" algn="l" defTabSz="3548426" rtl="0" eaLnBrk="1" latinLnBrk="0" hangingPunct="1">
        <a:spcBef>
          <a:spcPct val="20000"/>
        </a:spcBef>
        <a:buFont typeface="Arial" pitchFamily="34" charset="0"/>
        <a:buChar char="–"/>
        <a:defRPr sz="10861" kern="1200">
          <a:solidFill>
            <a:schemeClr val="tx1"/>
          </a:solidFill>
          <a:latin typeface="+mn-lt"/>
          <a:ea typeface="+mn-ea"/>
          <a:cs typeface="+mn-cs"/>
        </a:defRPr>
      </a:lvl2pPr>
      <a:lvl3pPr marL="4435533" indent="-887107" algn="l" defTabSz="3548426" rtl="0" eaLnBrk="1" latinLnBrk="0" hangingPunct="1">
        <a:spcBef>
          <a:spcPct val="20000"/>
        </a:spcBef>
        <a:buFont typeface="Arial" pitchFamily="34" charset="0"/>
        <a:buChar char="•"/>
        <a:defRPr sz="9350" kern="1200">
          <a:solidFill>
            <a:schemeClr val="tx1"/>
          </a:solidFill>
          <a:latin typeface="+mn-lt"/>
          <a:ea typeface="+mn-ea"/>
          <a:cs typeface="+mn-cs"/>
        </a:defRPr>
      </a:lvl3pPr>
      <a:lvl4pPr marL="6209746" indent="-887107" algn="l" defTabSz="3548426" rtl="0" eaLnBrk="1" latinLnBrk="0" hangingPunct="1">
        <a:spcBef>
          <a:spcPct val="20000"/>
        </a:spcBef>
        <a:buFont typeface="Arial" pitchFamily="34" charset="0"/>
        <a:buChar char="–"/>
        <a:defRPr sz="7744" kern="1200">
          <a:solidFill>
            <a:schemeClr val="tx1"/>
          </a:solidFill>
          <a:latin typeface="+mn-lt"/>
          <a:ea typeface="+mn-ea"/>
          <a:cs typeface="+mn-cs"/>
        </a:defRPr>
      </a:lvl4pPr>
      <a:lvl5pPr marL="7983959" indent="-887107" algn="l" defTabSz="3548426" rtl="0" eaLnBrk="1" latinLnBrk="0" hangingPunct="1">
        <a:spcBef>
          <a:spcPct val="20000"/>
        </a:spcBef>
        <a:buFont typeface="Arial" pitchFamily="34" charset="0"/>
        <a:buChar char="»"/>
        <a:defRPr sz="7744" kern="1200">
          <a:solidFill>
            <a:schemeClr val="tx1"/>
          </a:solidFill>
          <a:latin typeface="+mn-lt"/>
          <a:ea typeface="+mn-ea"/>
          <a:cs typeface="+mn-cs"/>
        </a:defRPr>
      </a:lvl5pPr>
      <a:lvl6pPr marL="9758176" indent="-887107" algn="l" defTabSz="3548426" rtl="0" eaLnBrk="1" latinLnBrk="0" hangingPunct="1">
        <a:spcBef>
          <a:spcPct val="20000"/>
        </a:spcBef>
        <a:buFont typeface="Arial" pitchFamily="34" charset="0"/>
        <a:buChar char="•"/>
        <a:defRPr sz="7744" kern="1200">
          <a:solidFill>
            <a:schemeClr val="tx1"/>
          </a:solidFill>
          <a:latin typeface="+mn-lt"/>
          <a:ea typeface="+mn-ea"/>
          <a:cs typeface="+mn-cs"/>
        </a:defRPr>
      </a:lvl6pPr>
      <a:lvl7pPr marL="11532390" indent="-887107" algn="l" defTabSz="3548426" rtl="0" eaLnBrk="1" latinLnBrk="0" hangingPunct="1">
        <a:spcBef>
          <a:spcPct val="20000"/>
        </a:spcBef>
        <a:buFont typeface="Arial" pitchFamily="34" charset="0"/>
        <a:buChar char="•"/>
        <a:defRPr sz="7744" kern="1200">
          <a:solidFill>
            <a:schemeClr val="tx1"/>
          </a:solidFill>
          <a:latin typeface="+mn-lt"/>
          <a:ea typeface="+mn-ea"/>
          <a:cs typeface="+mn-cs"/>
        </a:defRPr>
      </a:lvl7pPr>
      <a:lvl8pPr marL="13306604" indent="-887107" algn="l" defTabSz="3548426" rtl="0" eaLnBrk="1" latinLnBrk="0" hangingPunct="1">
        <a:spcBef>
          <a:spcPct val="20000"/>
        </a:spcBef>
        <a:buFont typeface="Arial" pitchFamily="34" charset="0"/>
        <a:buChar char="•"/>
        <a:defRPr sz="7744" kern="1200">
          <a:solidFill>
            <a:schemeClr val="tx1"/>
          </a:solidFill>
          <a:latin typeface="+mn-lt"/>
          <a:ea typeface="+mn-ea"/>
          <a:cs typeface="+mn-cs"/>
        </a:defRPr>
      </a:lvl8pPr>
      <a:lvl9pPr marL="15080817" indent="-887107" algn="l" defTabSz="3548426" rtl="0" eaLnBrk="1" latinLnBrk="0" hangingPunct="1">
        <a:spcBef>
          <a:spcPct val="20000"/>
        </a:spcBef>
        <a:buFont typeface="Arial" pitchFamily="34" charset="0"/>
        <a:buChar char="•"/>
        <a:defRPr sz="77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1pPr>
      <a:lvl2pPr marL="1774213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2pPr>
      <a:lvl3pPr marL="3548426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3pPr>
      <a:lvl4pPr marL="5322639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4pPr>
      <a:lvl5pPr marL="7096853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5pPr>
      <a:lvl6pPr marL="8871067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6pPr>
      <a:lvl7pPr marL="10645283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7pPr>
      <a:lvl8pPr marL="12419496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8pPr>
      <a:lvl9pPr marL="14193711" algn="l" defTabSz="3548426" rtl="0" eaLnBrk="1" latinLnBrk="0" hangingPunct="1">
        <a:defRPr sz="69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 rot="5400000" flipH="1">
            <a:off x="20621675" y="11584941"/>
            <a:ext cx="819050" cy="423671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6655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 flipH="1">
            <a:off x="0" y="31978891"/>
            <a:ext cx="42214800" cy="25109"/>
          </a:xfrm>
          <a:prstGeom prst="line">
            <a:avLst/>
          </a:prstGeom>
          <a:ln w="2540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D1E8EEA0-ED67-4B13-A826-1A8457285CCB}"/>
              </a:ext>
            </a:extLst>
          </p:cNvPr>
          <p:cNvSpPr txBox="1"/>
          <p:nvPr/>
        </p:nvSpPr>
        <p:spPr>
          <a:xfrm>
            <a:off x="6117981" y="2353734"/>
            <a:ext cx="29794200" cy="27742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551970">
              <a:spcBef>
                <a:spcPct val="20000"/>
              </a:spcBef>
              <a:defRPr/>
            </a:pPr>
            <a:r>
              <a:rPr lang="en-US" sz="8800" b="1" dirty="0">
                <a:solidFill>
                  <a:srgbClr val="434342"/>
                </a:solidFill>
                <a:latin typeface="Quattrocento" panose="02020802030000000404" pitchFamily="18" charset="0"/>
              </a:rPr>
              <a:t>Worker-Centered AI: Transparent Explanations for Trustworthy Task Recommendation in Crowd Work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17285E29-F4EF-4B9F-90C7-5108CA16C10F}"/>
              </a:ext>
            </a:extLst>
          </p:cNvPr>
          <p:cNvSpPr txBox="1"/>
          <p:nvPr/>
        </p:nvSpPr>
        <p:spPr>
          <a:xfrm>
            <a:off x="4442883" y="5377402"/>
            <a:ext cx="33176636" cy="139512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533" b="1" dirty="0">
                <a:latin typeface="Aptos Narrow" panose="020B0004020202020204" pitchFamily="34" charset="0"/>
                <a:cs typeface="FrankRuehl" panose="020F0502020204030204" pitchFamily="34" charset="-79"/>
              </a:rPr>
              <a:t>Fateme Mazdarani, Alberto Campos Hernandez, Carlos Toxtli</a:t>
            </a:r>
            <a:br>
              <a:rPr lang="en-US" sz="4533" dirty="0">
                <a:latin typeface="Aptos Narrow" panose="020B0004020202020204" pitchFamily="34" charset="0"/>
                <a:cs typeface="FrankRuehl" panose="020F0502020204030204" pitchFamily="34" charset="-79"/>
              </a:rPr>
            </a:br>
            <a:r>
              <a:rPr lang="en-US" sz="4533" dirty="0">
                <a:latin typeface="Aptos Narrow" panose="020B0004020202020204" pitchFamily="34" charset="0"/>
                <a:cs typeface="FrankRuehl" panose="020F0502020204030204" pitchFamily="34" charset="-79"/>
              </a:rPr>
              <a:t>School of Computing, Clemson University, Clemson, SC, USA</a:t>
            </a:r>
            <a:endParaRPr lang="en-US" sz="5100" dirty="0">
              <a:solidFill>
                <a:srgbClr val="434342"/>
              </a:solidFill>
              <a:latin typeface="Aptos Narrow" panose="020B0004020202020204" pitchFamily="34" charset="0"/>
              <a:cs typeface="FrankRuehl" panose="020F0502020204030204" pitchFamily="34" charset="-79"/>
            </a:endParaRP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0ABBC78D-0CDC-4D4E-A8CD-23A5559A6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701" y="8453746"/>
            <a:ext cx="8314808" cy="353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Task recommenders on crowd platforms are often opaque.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Workers cannot see why tasks appear.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Workers cannot tell how to unlock better-paying work.</a:t>
            </a:r>
            <a:endParaRPr lang="en-US" sz="2800" dirty="0"/>
          </a:p>
        </p:txBody>
      </p:sp>
      <p:sp>
        <p:nvSpPr>
          <p:cNvPr id="44" name="Rectangle 10">
            <a:extLst>
              <a:ext uri="{FF2B5EF4-FFF2-40B4-BE49-F238E27FC236}">
                <a16:creationId xmlns:a16="http://schemas.microsoft.com/office/drawing/2014/main" id="{7E80D786-D74D-4324-9F95-59B544BBB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248" y="7127543"/>
            <a:ext cx="8346552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Motivation</a:t>
            </a:r>
            <a:endParaRPr lang="en-US" sz="3400" b="1" dirty="0">
              <a:solidFill>
                <a:srgbClr val="FFFFFF"/>
              </a:solidFill>
              <a:latin typeface="Quattrocento" panose="02020802030000000404" pitchFamily="18" charset="0"/>
            </a:endParaRPr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C0234601-D933-4311-BDF5-42800658B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2010" y="7079692"/>
            <a:ext cx="10668190" cy="863600"/>
          </a:xfrm>
          <a:prstGeom prst="rect">
            <a:avLst/>
          </a:prstGeom>
          <a:solidFill>
            <a:srgbClr val="7030A0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>
                <a:solidFill>
                  <a:srgbClr val="FFFFFF"/>
                </a:solidFill>
                <a:latin typeface="Quattrocento" panose="02020802030000000404" pitchFamily="18" charset="0"/>
              </a:rPr>
              <a:t>Results</a:t>
            </a:r>
          </a:p>
        </p:txBody>
      </p:sp>
      <p:sp>
        <p:nvSpPr>
          <p:cNvPr id="47" name="TextBox 19">
            <a:extLst>
              <a:ext uri="{FF2B5EF4-FFF2-40B4-BE49-F238E27FC236}">
                <a16:creationId xmlns:a16="http://schemas.microsoft.com/office/drawing/2014/main" id="{4D3A2477-3C43-4479-B3DF-0DE4A78D1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6826" y="27278604"/>
            <a:ext cx="8241713" cy="285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ctr"/>
            <a:r>
              <a:rPr lang="en-US" sz="3600" b="1" i="1" dirty="0"/>
              <a:t>Making task recommendation more transparent can improve worker experience and support more strategic choices without changing the underlying algorithm. </a:t>
            </a:r>
          </a:p>
        </p:txBody>
      </p:sp>
      <p:sp>
        <p:nvSpPr>
          <p:cNvPr id="48" name="Rectangle 10">
            <a:extLst>
              <a:ext uri="{FF2B5EF4-FFF2-40B4-BE49-F238E27FC236}">
                <a16:creationId xmlns:a16="http://schemas.microsoft.com/office/drawing/2014/main" id="{A5FFB638-77FE-4FE9-BAAF-8DA0D3D62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6826" y="26060400"/>
            <a:ext cx="8241713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Conclusion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C683A825-1118-403C-A248-0823BAB7C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5152" y="8214107"/>
            <a:ext cx="10272402" cy="275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We built a simulated crowd-work platform with micro-tasks and recommendations.</a:t>
            </a:r>
          </a:p>
          <a:p>
            <a:pPr>
              <a:lnSpc>
                <a:spcPct val="110000"/>
              </a:lnSpc>
            </a:pPr>
            <a:endParaRPr lang="en-US" sz="3200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We compared two interfaces with the same recommender: Baseline vs Transparent.</a:t>
            </a: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EC622DF4-7348-4920-BF98-0DAAEC5CE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6860" y="7129237"/>
            <a:ext cx="10624652" cy="863600"/>
          </a:xfrm>
          <a:prstGeom prst="rect">
            <a:avLst/>
          </a:prstGeom>
          <a:solidFill>
            <a:srgbClr val="7030A0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Methodology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C299F74-A7A2-4C5B-AAF3-D8CD94AEEADF}"/>
              </a:ext>
            </a:extLst>
          </p:cNvPr>
          <p:cNvSpPr/>
          <p:nvPr/>
        </p:nvSpPr>
        <p:spPr>
          <a:xfrm rot="5400000" flipH="1">
            <a:off x="20238663" y="-20512664"/>
            <a:ext cx="1552925" cy="4224694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6655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3F1D1406-A85F-34CF-8496-CAC49045A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248" y="12971190"/>
            <a:ext cx="8349397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Research Questions 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63FE9976-052D-A81C-4EB9-3CF2A6064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248" y="14259746"/>
            <a:ext cx="8412274" cy="501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r>
              <a:rPr lang="en-US" sz="3200" b="1" dirty="0">
                <a:solidFill>
                  <a:srgbClr val="7030A0"/>
                </a:solidFill>
              </a:rPr>
              <a:t>RQ1. </a:t>
            </a:r>
            <a:r>
              <a:rPr lang="en-US" sz="3200" dirty="0"/>
              <a:t>Do transparent task recommendations affect perceived fairness, trust, and empowerment?</a:t>
            </a:r>
          </a:p>
          <a:p>
            <a:endParaRPr lang="en-US" sz="3200" dirty="0"/>
          </a:p>
          <a:p>
            <a:r>
              <a:rPr lang="en-US" sz="3200" b="1" dirty="0">
                <a:solidFill>
                  <a:srgbClr val="7030A0"/>
                </a:solidFill>
              </a:rPr>
              <a:t>RQ2. </a:t>
            </a:r>
            <a:r>
              <a:rPr lang="en-US" sz="3200" dirty="0"/>
              <a:t>How does transparency affect usability and interaction quality?</a:t>
            </a:r>
          </a:p>
          <a:p>
            <a:endParaRPr lang="en-US" sz="3200" dirty="0"/>
          </a:p>
          <a:p>
            <a:r>
              <a:rPr lang="en-US" sz="3200" b="1" dirty="0">
                <a:solidFill>
                  <a:srgbClr val="7030A0"/>
                </a:solidFill>
              </a:rPr>
              <a:t>RQ3. </a:t>
            </a:r>
            <a:r>
              <a:rPr lang="en-US" sz="3200" dirty="0"/>
              <a:t>How does transparency change engagement and decision behavior?</a:t>
            </a:r>
          </a:p>
          <a:p>
            <a:pPr algn="just">
              <a:lnSpc>
                <a:spcPct val="110000"/>
              </a:lnSpc>
            </a:pPr>
            <a:endParaRPr lang="en-US" sz="3200" dirty="0"/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7B6272E9-842F-588B-23E7-FA5D8C754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860" y="22122102"/>
            <a:ext cx="8450955" cy="503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endParaRPr lang="en-US" sz="3200" dirty="0"/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We conducted a within-subjects study, with N=40 (recruited through Prolific).</a:t>
            </a:r>
          </a:p>
          <a:p>
            <a:pPr algn="just">
              <a:lnSpc>
                <a:spcPct val="110000"/>
              </a:lnSpc>
            </a:pPr>
            <a:endParaRPr lang="en-US" sz="1800" dirty="0"/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Participants first selected 3 tasks to build a profile, then completed 3 tasks in each interface with disjoint but comparable tasks.</a:t>
            </a:r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We collected surveys and interaction logs after each interaction.</a:t>
            </a:r>
            <a:r>
              <a:rPr lang="en-US" sz="3200" b="1" dirty="0"/>
              <a:t> </a:t>
            </a:r>
            <a:endParaRPr lang="en-US" sz="3200" dirty="0">
              <a:solidFill>
                <a:schemeClr val="tx2"/>
              </a:solidFill>
              <a:latin typeface="Quattrocento Sans" panose="020B0502050000020003" pitchFamily="34" charset="0"/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95007B-7759-EB96-1131-F644BE829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6826" y="19888200"/>
            <a:ext cx="8241713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Limitations 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4EF03065-0525-8903-E242-A4C5CBB6C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5144" y="21167906"/>
            <a:ext cx="8223827" cy="432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This study is a proof-of-concept: n = 40, U.S.-based, short-term, low-stakes, and run in a fixed order. </a:t>
            </a:r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The recommender was a simple, interpretable k-NN model, so results may differ for complex recommenders or real marketplace pressure.</a:t>
            </a:r>
            <a:endParaRPr lang="en-US" sz="3200" dirty="0">
              <a:solidFill>
                <a:schemeClr val="tx2"/>
              </a:solidFill>
              <a:latin typeface="Quattrocento Sans" panose="020B0502050000020003" pitchFamily="34" charset="0"/>
              <a:cs typeface="Arial" pitchFamily="34" charset="0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FD55475D-A953-2242-53BD-3841F53C6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5659" y="8382000"/>
            <a:ext cx="10316474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431780" indent="-431780" algn="just">
              <a:buFont typeface="Arial" panose="020B0604020202020204" pitchFamily="34" charset="0"/>
              <a:buChar char="•"/>
            </a:pPr>
            <a:r>
              <a:rPr lang="en-US" sz="2800" dirty="0"/>
              <a:t>Participants rated the Transparent system </a:t>
            </a:r>
            <a:r>
              <a:rPr lang="en-US" sz="2800" b="1" dirty="0"/>
              <a:t>significantly</a:t>
            </a:r>
            <a:r>
              <a:rPr lang="en-US" sz="2800" dirty="0"/>
              <a:t> </a:t>
            </a:r>
            <a:r>
              <a:rPr lang="en-US" sz="2800" b="1" dirty="0"/>
              <a:t>better</a:t>
            </a:r>
            <a:r>
              <a:rPr lang="en-US" sz="2800" dirty="0"/>
              <a:t> than neutral midpoints on fairness, trust, and empowerment. </a:t>
            </a:r>
          </a:p>
          <a:p>
            <a:pPr algn="just"/>
            <a:endParaRPr lang="en-US" sz="2644" dirty="0"/>
          </a:p>
          <a:p>
            <a:pPr marL="431780" indent="-431780" algn="just">
              <a:buFont typeface="Arial" panose="020B0604020202020204" pitchFamily="34" charset="0"/>
              <a:buChar char="•"/>
            </a:pPr>
            <a:r>
              <a:rPr lang="en-US" sz="2800" dirty="0"/>
              <a:t>Also In direct comparison, participants preferred the Transparent system on all metrics.</a:t>
            </a:r>
          </a:p>
          <a:p>
            <a:pPr algn="just"/>
            <a:endParaRPr lang="en-US" sz="2644" dirty="0"/>
          </a:p>
          <a:p>
            <a:pPr marL="431780" indent="-431780">
              <a:buFont typeface="Arial" panose="020B0604020202020204" pitchFamily="34" charset="0"/>
              <a:buChar char="•"/>
            </a:pPr>
            <a:endParaRPr lang="en-US" sz="2644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C1FEB9-D3A9-3A97-F5F0-6E349CCF1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5144" y="7085749"/>
            <a:ext cx="8223827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Takeaways</a:t>
            </a: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82CC8358-ED89-687C-2835-3D5FE9FC1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1142" y="8396993"/>
            <a:ext cx="8181293" cy="365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Transparency improved workers’ mental model of why tasks are recommended.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Even without changing the algorithm, workers put more trust in recommendations and made more strategic selections.</a:t>
            </a:r>
            <a:endParaRPr lang="en-US" sz="3200" dirty="0">
              <a:solidFill>
                <a:schemeClr val="tx2"/>
              </a:solidFill>
              <a:latin typeface="Quattrocento Sans" panose="020B0502050000020003" pitchFamily="34" charset="0"/>
              <a:cs typeface="Arial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19F13AD-FAC2-555D-C7F0-966BBEFAC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5144" y="12496800"/>
            <a:ext cx="8223827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Design Implications</a:t>
            </a:r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FFDB525F-8111-09F4-F8D7-7359BBE7C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1142" y="13780537"/>
            <a:ext cx="8181293" cy="568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sz="3200" dirty="0"/>
              <a:t>Transparency should be treated as a core feature of worker-centered AI. </a:t>
            </a:r>
          </a:p>
          <a:p>
            <a:pPr algn="just">
              <a:lnSpc>
                <a:spcPct val="110000"/>
              </a:lnSpc>
            </a:pPr>
            <a:r>
              <a:rPr lang="en-US" sz="3200" dirty="0"/>
              <a:t>Platforms should: </a:t>
            </a:r>
          </a:p>
          <a:p>
            <a:pPr algn="just">
              <a:lnSpc>
                <a:spcPct val="110000"/>
              </a:lnSpc>
            </a:pPr>
            <a:endParaRPr lang="en-US" sz="2400" dirty="0"/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Show a clear “why this task” rationale.</a:t>
            </a:r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Make pay and eligibility visible.</a:t>
            </a:r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Make explanations and recommendations adjustable and optional, to avoid overload.</a:t>
            </a:r>
            <a:endParaRPr lang="en-US" sz="3200" dirty="0">
              <a:solidFill>
                <a:schemeClr val="tx2"/>
              </a:solidFill>
              <a:latin typeface="Quattrocento Sans" panose="020B0502050000020003" pitchFamily="34" charset="0"/>
              <a:cs typeface="Arial" pitchFamily="34" charset="0"/>
            </a:endParaRPr>
          </a:p>
        </p:txBody>
      </p:sp>
      <p:sp>
        <p:nvSpPr>
          <p:cNvPr id="69" name="Shape 56">
            <a:extLst>
              <a:ext uri="{FF2B5EF4-FFF2-40B4-BE49-F238E27FC236}">
                <a16:creationId xmlns:a16="http://schemas.microsoft.com/office/drawing/2014/main" id="{89CBD87C-2E18-1FD1-F496-76E49081CC3B}"/>
              </a:ext>
            </a:extLst>
          </p:cNvPr>
          <p:cNvSpPr/>
          <p:nvPr/>
        </p:nvSpPr>
        <p:spPr>
          <a:xfrm>
            <a:off x="3962400" y="28725972"/>
            <a:ext cx="3599646" cy="1842007"/>
          </a:xfrm>
          <a:prstGeom prst="roundRect">
            <a:avLst/>
          </a:prstGeom>
          <a:solidFill>
            <a:srgbClr val="3CCBFC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7200"/>
          </a:p>
        </p:txBody>
      </p:sp>
      <p:sp>
        <p:nvSpPr>
          <p:cNvPr id="70" name="Text 57">
            <a:extLst>
              <a:ext uri="{FF2B5EF4-FFF2-40B4-BE49-F238E27FC236}">
                <a16:creationId xmlns:a16="http://schemas.microsoft.com/office/drawing/2014/main" id="{F68B631D-F030-6C88-96E0-4D5C5904767C}"/>
              </a:ext>
            </a:extLst>
          </p:cNvPr>
          <p:cNvSpPr/>
          <p:nvPr/>
        </p:nvSpPr>
        <p:spPr>
          <a:xfrm>
            <a:off x="4025879" y="28898694"/>
            <a:ext cx="3367412" cy="1323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Profile</a:t>
            </a:r>
            <a:endParaRPr lang="en-US" sz="2800" dirty="0"/>
          </a:p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elicitation</a:t>
            </a:r>
            <a:endParaRPr lang="en-US" sz="2800" dirty="0"/>
          </a:p>
        </p:txBody>
      </p:sp>
      <p:sp>
        <p:nvSpPr>
          <p:cNvPr id="71" name="Shape 58">
            <a:extLst>
              <a:ext uri="{FF2B5EF4-FFF2-40B4-BE49-F238E27FC236}">
                <a16:creationId xmlns:a16="http://schemas.microsoft.com/office/drawing/2014/main" id="{E2E91C82-5BC8-6CC6-904D-F8B4857FE4F0}"/>
              </a:ext>
            </a:extLst>
          </p:cNvPr>
          <p:cNvSpPr/>
          <p:nvPr/>
        </p:nvSpPr>
        <p:spPr>
          <a:xfrm>
            <a:off x="7675869" y="29391261"/>
            <a:ext cx="325131" cy="402939"/>
          </a:xfrm>
          <a:prstGeom prst="chevron">
            <a:avLst/>
          </a:prstGeom>
          <a:solidFill>
            <a:schemeClr val="tx2"/>
          </a:solidFill>
          <a:ln w="12700">
            <a:solidFill>
              <a:srgbClr val="F370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7200"/>
          </a:p>
        </p:txBody>
      </p:sp>
      <p:sp>
        <p:nvSpPr>
          <p:cNvPr id="72" name="Shape 59">
            <a:extLst>
              <a:ext uri="{FF2B5EF4-FFF2-40B4-BE49-F238E27FC236}">
                <a16:creationId xmlns:a16="http://schemas.microsoft.com/office/drawing/2014/main" id="{EA0FCCFD-C9D8-6DE1-90BB-D5AA4DEC7C9D}"/>
              </a:ext>
            </a:extLst>
          </p:cNvPr>
          <p:cNvSpPr/>
          <p:nvPr/>
        </p:nvSpPr>
        <p:spPr>
          <a:xfrm>
            <a:off x="8117070" y="28725972"/>
            <a:ext cx="3599646" cy="1842007"/>
          </a:xfrm>
          <a:prstGeom prst="roundRect">
            <a:avLst/>
          </a:prstGeom>
          <a:solidFill>
            <a:srgbClr val="7030A0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7200"/>
          </a:p>
        </p:txBody>
      </p:sp>
      <p:sp>
        <p:nvSpPr>
          <p:cNvPr id="73" name="Text 60">
            <a:extLst>
              <a:ext uri="{FF2B5EF4-FFF2-40B4-BE49-F238E27FC236}">
                <a16:creationId xmlns:a16="http://schemas.microsoft.com/office/drawing/2014/main" id="{FCF55296-E018-1CB3-2071-CA30D4ED6432}"/>
              </a:ext>
            </a:extLst>
          </p:cNvPr>
          <p:cNvSpPr/>
          <p:nvPr/>
        </p:nvSpPr>
        <p:spPr>
          <a:xfrm>
            <a:off x="8180549" y="28898694"/>
            <a:ext cx="3367412" cy="1323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Baseline</a:t>
            </a:r>
            <a:endParaRPr lang="en-US" sz="2800" dirty="0"/>
          </a:p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system</a:t>
            </a:r>
            <a:endParaRPr lang="en-US" sz="2800" dirty="0"/>
          </a:p>
        </p:txBody>
      </p:sp>
      <p:sp>
        <p:nvSpPr>
          <p:cNvPr id="74" name="Shape 61">
            <a:extLst>
              <a:ext uri="{FF2B5EF4-FFF2-40B4-BE49-F238E27FC236}">
                <a16:creationId xmlns:a16="http://schemas.microsoft.com/office/drawing/2014/main" id="{4EC7B309-BC3C-F9D5-2D59-950FCBBD62E5}"/>
              </a:ext>
            </a:extLst>
          </p:cNvPr>
          <p:cNvSpPr/>
          <p:nvPr/>
        </p:nvSpPr>
        <p:spPr>
          <a:xfrm>
            <a:off x="11811000" y="29391261"/>
            <a:ext cx="325131" cy="402939"/>
          </a:xfrm>
          <a:prstGeom prst="chevron">
            <a:avLst/>
          </a:prstGeom>
          <a:solidFill>
            <a:schemeClr val="tx2"/>
          </a:solidFill>
          <a:ln w="12700">
            <a:solidFill>
              <a:srgbClr val="F370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7200"/>
          </a:p>
        </p:txBody>
      </p:sp>
      <p:sp>
        <p:nvSpPr>
          <p:cNvPr id="75" name="Shape 62">
            <a:extLst>
              <a:ext uri="{FF2B5EF4-FFF2-40B4-BE49-F238E27FC236}">
                <a16:creationId xmlns:a16="http://schemas.microsoft.com/office/drawing/2014/main" id="{07C8CDF1-D63E-D11F-A706-631D8956BB39}"/>
              </a:ext>
            </a:extLst>
          </p:cNvPr>
          <p:cNvSpPr/>
          <p:nvPr/>
        </p:nvSpPr>
        <p:spPr>
          <a:xfrm>
            <a:off x="12257186" y="28722659"/>
            <a:ext cx="3599646" cy="1842007"/>
          </a:xfrm>
          <a:prstGeom prst="roundRect">
            <a:avLst/>
          </a:prstGeom>
          <a:solidFill>
            <a:srgbClr val="F96A1B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7200"/>
          </a:p>
        </p:txBody>
      </p:sp>
      <p:sp>
        <p:nvSpPr>
          <p:cNvPr id="76" name="Text 63">
            <a:extLst>
              <a:ext uri="{FF2B5EF4-FFF2-40B4-BE49-F238E27FC236}">
                <a16:creationId xmlns:a16="http://schemas.microsoft.com/office/drawing/2014/main" id="{39CB9729-9D28-4536-8529-32A26FEB2A09}"/>
              </a:ext>
            </a:extLst>
          </p:cNvPr>
          <p:cNvSpPr/>
          <p:nvPr/>
        </p:nvSpPr>
        <p:spPr>
          <a:xfrm>
            <a:off x="12320666" y="28895381"/>
            <a:ext cx="3367412" cy="1323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Transparent</a:t>
            </a:r>
            <a:endParaRPr lang="en-US" sz="2800" dirty="0"/>
          </a:p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system</a:t>
            </a:r>
            <a:endParaRPr lang="en-US" sz="2800" dirty="0"/>
          </a:p>
        </p:txBody>
      </p:sp>
      <p:sp>
        <p:nvSpPr>
          <p:cNvPr id="77" name="Shape 64">
            <a:extLst>
              <a:ext uri="{FF2B5EF4-FFF2-40B4-BE49-F238E27FC236}">
                <a16:creationId xmlns:a16="http://schemas.microsoft.com/office/drawing/2014/main" id="{D2CAFFAD-2A8D-B317-5970-D28CF35004C8}"/>
              </a:ext>
            </a:extLst>
          </p:cNvPr>
          <p:cNvSpPr/>
          <p:nvPr/>
        </p:nvSpPr>
        <p:spPr>
          <a:xfrm>
            <a:off x="15963992" y="29381598"/>
            <a:ext cx="332257" cy="402939"/>
          </a:xfrm>
          <a:prstGeom prst="chevron">
            <a:avLst/>
          </a:prstGeom>
          <a:solidFill>
            <a:schemeClr val="tx2"/>
          </a:solidFill>
          <a:ln w="12700">
            <a:solidFill>
              <a:srgbClr val="F370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7200"/>
          </a:p>
        </p:txBody>
      </p:sp>
      <p:sp>
        <p:nvSpPr>
          <p:cNvPr id="78" name="Shape 65">
            <a:extLst>
              <a:ext uri="{FF2B5EF4-FFF2-40B4-BE49-F238E27FC236}">
                <a16:creationId xmlns:a16="http://schemas.microsoft.com/office/drawing/2014/main" id="{F7F2577D-FD3C-7E5C-02FA-352E87041D69}"/>
              </a:ext>
            </a:extLst>
          </p:cNvPr>
          <p:cNvSpPr/>
          <p:nvPr/>
        </p:nvSpPr>
        <p:spPr>
          <a:xfrm>
            <a:off x="16387073" y="28722659"/>
            <a:ext cx="4034527" cy="1842007"/>
          </a:xfrm>
          <a:prstGeom prst="roundRect">
            <a:avLst/>
          </a:prstGeom>
          <a:solidFill>
            <a:srgbClr val="F2B331">
              <a:alpha val="6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2400"/>
          </a:p>
        </p:txBody>
      </p:sp>
      <p:sp>
        <p:nvSpPr>
          <p:cNvPr id="79" name="Text 66">
            <a:extLst>
              <a:ext uri="{FF2B5EF4-FFF2-40B4-BE49-F238E27FC236}">
                <a16:creationId xmlns:a16="http://schemas.microsoft.com/office/drawing/2014/main" id="{2AEE01D9-68DD-318A-66A6-48A980ACBF24}"/>
              </a:ext>
            </a:extLst>
          </p:cNvPr>
          <p:cNvSpPr/>
          <p:nvPr/>
        </p:nvSpPr>
        <p:spPr>
          <a:xfrm>
            <a:off x="16447992" y="28895381"/>
            <a:ext cx="3797200" cy="1323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Comparison + </a:t>
            </a:r>
          </a:p>
          <a:p>
            <a:pPr algn="ctr"/>
            <a:r>
              <a:rPr lang="en-US" sz="2800" b="1" dirty="0">
                <a:solidFill>
                  <a:srgbClr val="3F3F3F"/>
                </a:solidFill>
                <a:latin typeface="Aptos" pitchFamily="34" charset="0"/>
                <a:ea typeface="Aptos" pitchFamily="34" charset="-122"/>
              </a:rPr>
              <a:t>Post-Survey</a:t>
            </a:r>
            <a:endParaRPr lang="en-US" sz="28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FBDF2B1-6A02-DD7E-6B3B-03590DB1E0FA}"/>
              </a:ext>
            </a:extLst>
          </p:cNvPr>
          <p:cNvSpPr txBox="1"/>
          <p:nvPr/>
        </p:nvSpPr>
        <p:spPr>
          <a:xfrm>
            <a:off x="21645099" y="24765000"/>
            <a:ext cx="102712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780" indent="-431780" algn="just" defTabSz="354754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000000"/>
                </a:solidFill>
                <a:latin typeface="Aptos" panose="020B0004020202020204" pitchFamily="34" charset="0"/>
              </a:rPr>
              <a:t>Behavior analysis shows recommendation alignment improved and completion of the highest-paying recommended task increased x4.5.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492E28E9-040F-48A3-9082-AA8390445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218" y="2421227"/>
            <a:ext cx="6043015" cy="33991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0392A7-8042-B760-A8C2-9FA871119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400" y="1887006"/>
            <a:ext cx="6043014" cy="43857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7DDA63-A45E-9C28-570E-F2B1FEA38EA6}"/>
              </a:ext>
            </a:extLst>
          </p:cNvPr>
          <p:cNvSpPr txBox="1"/>
          <p:nvPr/>
        </p:nvSpPr>
        <p:spPr>
          <a:xfrm>
            <a:off x="21645099" y="16837731"/>
            <a:ext cx="144469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1780" marR="0" lvl="0" indent="-431780" algn="just" defTabSz="35772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Transparency also improved System Usefulness and Info Quality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65C26F-450C-1F6A-2F50-ABEAC696D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453" y="11241968"/>
            <a:ext cx="10477100" cy="144616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B65E1EE-F026-E625-74C6-13E6DB88DBF5}"/>
              </a:ext>
            </a:extLst>
          </p:cNvPr>
          <p:cNvSpPr txBox="1"/>
          <p:nvPr/>
        </p:nvSpPr>
        <p:spPr>
          <a:xfrm>
            <a:off x="21647739" y="23096855"/>
            <a:ext cx="103846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Interface Quality remained similar, suggesting the benefits came from better understanding of the system rather than visual redesign.</a:t>
            </a:r>
            <a:endParaRPr lang="en-US" sz="7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9C947AA-8456-05AF-8CD1-C4940154C4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0057" y="11247766"/>
            <a:ext cx="10326254" cy="521143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55D2CC7-4415-01A7-93BC-6A1D6B564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90056" y="17602200"/>
            <a:ext cx="10225891" cy="521143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69A8218-5F56-D83A-73D7-3927A502C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50126" y="26408586"/>
            <a:ext cx="10362006" cy="436496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889E97B-EA18-5E7E-8F06-ECE26A202CB9}"/>
              </a:ext>
            </a:extLst>
          </p:cNvPr>
          <p:cNvSpPr txBox="1"/>
          <p:nvPr/>
        </p:nvSpPr>
        <p:spPr>
          <a:xfrm>
            <a:off x="1417728" y="28523975"/>
            <a:ext cx="3187494" cy="1145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3577216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just" defTabSz="3577216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Study Flow:</a:t>
            </a:r>
            <a:endParaRPr lang="en-US" sz="8000" dirty="0"/>
          </a:p>
        </p:txBody>
      </p:sp>
      <p:sp>
        <p:nvSpPr>
          <p:cNvPr id="45" name="Rectangle 10">
            <a:extLst>
              <a:ext uri="{FF2B5EF4-FFF2-40B4-BE49-F238E27FC236}">
                <a16:creationId xmlns:a16="http://schemas.microsoft.com/office/drawing/2014/main" id="{F9977C5A-F6CD-9679-2A80-90356BB88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700" y="20955000"/>
            <a:ext cx="8349397" cy="863600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/>
        </p:spPr>
        <p:txBody>
          <a:bodyPr wrap="none" lIns="129508" tIns="0" rIns="129508" bIns="0" anchor="ctr" anchorCtr="0"/>
          <a:lstStyle>
            <a:defPPr>
              <a:defRPr kern="1200"/>
            </a:defPPr>
          </a:lstStyle>
          <a:p>
            <a:pPr algn="ctr" defTabSz="4441124">
              <a:defRPr/>
            </a:pPr>
            <a:r>
              <a:rPr lang="en-US" sz="3600" b="1" dirty="0">
                <a:solidFill>
                  <a:srgbClr val="FFFFFF"/>
                </a:solidFill>
                <a:latin typeface="Quattrocento" panose="02020802030000000404" pitchFamily="18" charset="0"/>
              </a:rPr>
              <a:t>Study Design</a:t>
            </a:r>
          </a:p>
        </p:txBody>
      </p:sp>
      <p:sp>
        <p:nvSpPr>
          <p:cNvPr id="56" name="TextBox 19">
            <a:extLst>
              <a:ext uri="{FF2B5EF4-FFF2-40B4-BE49-F238E27FC236}">
                <a16:creationId xmlns:a16="http://schemas.microsoft.com/office/drawing/2014/main" id="{78DEFCCC-342F-3478-F146-71E67B606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0753" y="26100968"/>
            <a:ext cx="10272402" cy="114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39" tIns="43170" rIns="86339" bIns="43170">
            <a:spAutoFit/>
          </a:bodyPr>
          <a:lstStyle>
            <a:defPPr>
              <a:defRPr kern="1200"/>
            </a:defPPr>
            <a:lvl1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/>
                <a:ea typeface="ＭＳ Ｐゴシック" pitchFamily="-106" charset="-128"/>
              </a:defRPr>
            </a:lvl9pPr>
          </a:lstStyle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Transparent UI added: “why this task,” match score, estimated pay, skill cues, lock/unlock guidance.</a:t>
            </a:r>
            <a:endParaRPr lang="en-US" sz="2800" dirty="0">
              <a:solidFill>
                <a:schemeClr val="tx2"/>
              </a:solidFill>
              <a:latin typeface="Quattrocento Sans" panose="020B0502050000020003" pitchFamily="34" charset="0"/>
              <a:cs typeface="Arial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64E9456-96C1-4EA0-721E-DD42AA612DBC}"/>
              </a:ext>
            </a:extLst>
          </p:cNvPr>
          <p:cNvSpPr/>
          <p:nvPr/>
        </p:nvSpPr>
        <p:spPr>
          <a:xfrm>
            <a:off x="10134095" y="7168111"/>
            <a:ext cx="10617417" cy="20575362"/>
          </a:xfrm>
          <a:prstGeom prst="rect">
            <a:avLst/>
          </a:prstGeom>
          <a:solidFill>
            <a:srgbClr val="7030A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684EB60-A829-1947-1659-B122F6222F1A}"/>
              </a:ext>
            </a:extLst>
          </p:cNvPr>
          <p:cNvSpPr/>
          <p:nvPr/>
        </p:nvSpPr>
        <p:spPr>
          <a:xfrm>
            <a:off x="21432232" y="7127541"/>
            <a:ext cx="10668190" cy="24978639"/>
          </a:xfrm>
          <a:prstGeom prst="rect">
            <a:avLst/>
          </a:prstGeom>
          <a:solidFill>
            <a:srgbClr val="7030A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concludingcider|08-2022"/>
</p:tagLst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2779</TotalTime>
  <Words>433</Words>
  <Application>Microsoft Office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 Narrow</vt:lpstr>
      <vt:lpstr>Quattrocento Sans</vt:lpstr>
      <vt:lpstr>Aptos</vt:lpstr>
      <vt:lpstr>Arial</vt:lpstr>
      <vt:lpstr>Calibri</vt:lpstr>
      <vt:lpstr>Quattrocento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a scientific poster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Fateme Mazdarani</cp:lastModifiedBy>
  <cp:revision>22</cp:revision>
  <cp:lastPrinted>2026-03-13T19:24:21Z</cp:lastPrinted>
  <dcterms:modified xsi:type="dcterms:W3CDTF">2026-03-13T19:31:46Z</dcterms:modified>
  <cp:category>science research poster</cp:category>
</cp:coreProperties>
</file>